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"/>
  </p:notesMasterIdLst>
  <p:handoutMasterIdLst>
    <p:handoutMasterId r:id="rId4"/>
  </p:handoutMasterIdLst>
  <p:sldIdLst>
    <p:sldId id="326" r:id="rId2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33CC"/>
    <a:srgbClr val="0000FF"/>
    <a:srgbClr val="0066FF"/>
    <a:srgbClr val="318972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1429" autoAdjust="0"/>
    <p:restoredTop sz="50707" autoAdjust="0"/>
  </p:normalViewPr>
  <p:slideViewPr>
    <p:cSldViewPr>
      <p:cViewPr>
        <p:scale>
          <a:sx n="70" d="100"/>
          <a:sy n="70" d="100"/>
        </p:scale>
        <p:origin x="-1812" y="-9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24" y="-10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anchor="t" anchorCtr="0"/>
          <a:lstStyle/>
          <a:p>
            <a:pPr>
              <a:lnSpc>
                <a:spcPct val="100000"/>
              </a:lnSpc>
              <a:defRPr sz="2400" baseline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Distribution</a:t>
            </a:r>
            <a:r>
              <a:rPr lang="en-US" sz="2400" baseline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of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FY 2010-11 Civil Filing Fees</a:t>
            </a:r>
            <a:r>
              <a:rPr lang="en-US" sz="2000" spc="300" baseline="30000" dirty="0" smtClean="0"/>
              <a:t>1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
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$511.7 Million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c:rich>
      </c:tx>
      <c:layout>
        <c:manualLayout>
          <c:xMode val="edge"/>
          <c:yMode val="edge"/>
          <c:x val="0.1326998031496063"/>
          <c:y val="5.639097744360904E-2"/>
        </c:manualLayout>
      </c:layout>
      <c:spPr>
        <a:noFill/>
      </c:spPr>
    </c:title>
    <c:view3D>
      <c:rotX val="30"/>
      <c:rotY val="120"/>
      <c:perspective val="30"/>
    </c:view3D>
    <c:plotArea>
      <c:layout>
        <c:manualLayout>
          <c:layoutTarget val="inner"/>
          <c:xMode val="edge"/>
          <c:yMode val="edge"/>
          <c:x val="5.9249125109361325E-2"/>
          <c:y val="0.22541604996743839"/>
          <c:w val="0.74285714285714288"/>
          <c:h val="0.63842662632375524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TCTF Distributions</c:v>
                </c:pt>
              </c:strCache>
            </c:strRef>
          </c:tx>
          <c:explosion val="7"/>
          <c:dPt>
            <c:idx val="0"/>
            <c:spPr>
              <a:solidFill>
                <a:srgbClr val="9999FF"/>
              </a:solidFill>
            </c:spPr>
          </c:dPt>
          <c:dPt>
            <c:idx val="1"/>
            <c:spPr>
              <a:solidFill>
                <a:srgbClr val="993366"/>
              </a:solidFill>
            </c:spPr>
          </c:dPt>
          <c:dPt>
            <c:idx val="3"/>
            <c:spPr>
              <a:solidFill>
                <a:srgbClr val="009900"/>
              </a:solidFill>
            </c:spPr>
          </c:dPt>
          <c:dPt>
            <c:idx val="4"/>
            <c:spPr>
              <a:solidFill>
                <a:srgbClr val="800080"/>
              </a:solidFill>
            </c:spPr>
          </c:dPt>
          <c:dPt>
            <c:idx val="5"/>
            <c:spPr>
              <a:solidFill>
                <a:schemeClr val="accent5"/>
              </a:solidFill>
            </c:spPr>
          </c:dPt>
          <c:dPt>
            <c:idx val="6"/>
            <c:spPr>
              <a:solidFill>
                <a:schemeClr val="accent5">
                  <a:lumMod val="50000"/>
                </a:schemeClr>
              </a:solidFill>
            </c:spPr>
          </c:dPt>
          <c:dLbls>
            <c:dLbl>
              <c:idx val="0"/>
              <c:layout>
                <c:manualLayout>
                  <c:x val="7.6045603674540677E-2"/>
                  <c:y val="0.11568853235450831"/>
                </c:manualLayout>
              </c:layout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9.8189741907261582E-2"/>
                  <c:y val="0.12408397963412468"/>
                </c:manualLayout>
              </c:layout>
              <c:numFmt formatCode="0.0%" sourceLinked="0"/>
              <c:spPr>
                <a:noFill/>
              </c:spPr>
              <c:txPr>
                <a:bodyPr/>
                <a:lstStyle/>
                <a:p>
                  <a:pPr>
                    <a:defRPr sz="1600" b="0">
                      <a:solidFill>
                        <a:srgbClr val="000000"/>
                      </a:solidFill>
                    </a:defRPr>
                  </a:pPr>
                  <a:endParaRPr lang="en-US"/>
                </a:p>
              </c:txPr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2.5822178477690298E-2"/>
                  <c:y val="5.0341898052217164E-2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-0.16388899825021869"/>
                  <c:y val="6.4645817299153391E-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3.5810258092738405E-2"/>
                  <c:y val="-0.11237833757622401"/>
                </c:manualLayout>
              </c:layout>
              <c:dLblPos val="bestFit"/>
              <c:showCatName val="1"/>
              <c:showPercent val="1"/>
            </c:dLbl>
            <c:dLbl>
              <c:idx val="5"/>
              <c:layout>
                <c:manualLayout>
                  <c:x val="7.2182086614173274E-2"/>
                  <c:y val="-5.1433751702089796E-2"/>
                </c:manualLayout>
              </c:layout>
              <c:dLblPos val="bestFit"/>
              <c:showCatName val="1"/>
              <c:showPercent val="1"/>
            </c:dLbl>
            <c:dLbl>
              <c:idx val="6"/>
              <c:layout>
                <c:manualLayout>
                  <c:x val="7.5814195100612422E-2"/>
                  <c:y val="-9.7017790539340495E-2"/>
                </c:manualLayout>
              </c:layout>
              <c:dLblPos val="bestFit"/>
              <c:showCatName val="1"/>
              <c:showPercent val="1"/>
            </c:dLbl>
            <c:dLbl>
              <c:idx val="7"/>
              <c:layout>
                <c:manualLayout>
                  <c:x val="5.2985017497812772E-2"/>
                  <c:y val="-3.4244420105381562E-2"/>
                </c:manualLayout>
              </c:layout>
              <c:dLblPos val="bestFit"/>
              <c:showCatName val="1"/>
              <c:showPercent val="1"/>
            </c:dLbl>
            <c:dLbl>
              <c:idx val="8"/>
              <c:layout>
                <c:manualLayout>
                  <c:x val="3.4259295713035882E-2"/>
                  <c:y val="4.2728672073885504E-2"/>
                </c:manualLayout>
              </c:layout>
              <c:dLblPos val="bestFit"/>
              <c:showCatName val="1"/>
              <c:showPercent val="1"/>
            </c:dLbl>
            <c:dLbl>
              <c:idx val="9"/>
              <c:layout>
                <c:manualLayout>
                  <c:x val="4.6340769903762029E-3"/>
                  <c:y val="-0.16836045494313223"/>
                </c:manualLayout>
              </c:layout>
              <c:dLblPos val="bestFit"/>
              <c:showCatName val="1"/>
              <c:showPercent val="1"/>
            </c:dLbl>
            <c:dLbl>
              <c:idx val="10"/>
              <c:layout>
                <c:manualLayout>
                  <c:x val="6.4820647419072917E-3"/>
                  <c:y val="-9.8267716535432766E-3"/>
                </c:manualLayout>
              </c:layout>
              <c:dLblPos val="bestFit"/>
              <c:showCatName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600" b="0">
                    <a:solidFill>
                      <a:srgbClr val="000000"/>
                    </a:solidFill>
                  </a:defRPr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Sheet1!$A$2:$A$10</c:f>
              <c:strCache>
                <c:ptCount val="9"/>
                <c:pt idx="0">
                  <c:v>Dispute Resolution Programs Act</c:v>
                </c:pt>
                <c:pt idx="1">
                  <c:v>Law Library</c:v>
                </c:pt>
                <c:pt idx="2">
                  <c:v>Local Courthouse Construction</c:v>
                </c:pt>
                <c:pt idx="3">
                  <c:v>Small Claims</c:v>
                </c:pt>
                <c:pt idx="4">
                  <c:v>Trial Court Trust Fund</c:v>
                </c:pt>
                <c:pt idx="5">
                  <c:v>Immediate and Critical Needs Account</c:v>
                </c:pt>
                <c:pt idx="6">
                  <c:v>State Court Facilities Construction Fund</c:v>
                </c:pt>
                <c:pt idx="7">
                  <c:v>Other State</c:v>
                </c:pt>
                <c:pt idx="8">
                  <c:v>Equal Access</c:v>
                </c:pt>
              </c:strCache>
            </c:strRef>
          </c:cat>
          <c:val>
            <c:numRef>
              <c:f>Sheet1!$B$2:$B$10</c:f>
              <c:numCache>
                <c:formatCode>"$"#,##0.0" million"</c:formatCode>
                <c:ptCount val="9"/>
                <c:pt idx="0">
                  <c:v>9953.453322671754</c:v>
                </c:pt>
                <c:pt idx="1">
                  <c:v>39737.670291798422</c:v>
                </c:pt>
                <c:pt idx="2">
                  <c:v>7842.6007584332128</c:v>
                </c:pt>
                <c:pt idx="3">
                  <c:v>1570.9399157271216</c:v>
                </c:pt>
                <c:pt idx="4">
                  <c:v>376638.59450679424</c:v>
                </c:pt>
                <c:pt idx="5">
                  <c:v>35566.616866951874</c:v>
                </c:pt>
                <c:pt idx="6">
                  <c:v>30289.150017062995</c:v>
                </c:pt>
                <c:pt idx="7">
                  <c:v>3917.4866569959868</c:v>
                </c:pt>
                <c:pt idx="8">
                  <c:v>6212.4835035648284</c:v>
                </c:pt>
              </c:numCache>
            </c:numRef>
          </c:val>
        </c:ser>
      </c:pie3DChart>
      <c:spPr>
        <a:noFill/>
        <a:ln w="25398">
          <a:noFill/>
        </a:ln>
      </c:spPr>
    </c:plotArea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F348B8E-9262-4F99-B7AA-517E5DBAC9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>
            <a:lvl1pPr algn="l" defTabSz="93177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>
            <a:lvl1pPr algn="r" defTabSz="93177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b" anchorCtr="0" compatLnSpc="1">
            <a:prstTxWarp prst="textNoShape">
              <a:avLst/>
            </a:prstTxWarp>
          </a:bodyPr>
          <a:lstStyle>
            <a:lvl1pPr algn="l" defTabSz="93177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b" anchorCtr="0" compatLnSpc="1">
            <a:prstTxWarp prst="textNoShape">
              <a:avLst/>
            </a:prstTxWarp>
          </a:bodyPr>
          <a:lstStyle>
            <a:lvl1pPr algn="r" defTabSz="931770">
              <a:defRPr sz="1200">
                <a:latin typeface="Arial" charset="0"/>
              </a:defRPr>
            </a:lvl1pPr>
          </a:lstStyle>
          <a:p>
            <a:pPr>
              <a:defRPr/>
            </a:pPr>
            <a:fld id="{37ADB0C0-F419-47DE-A21D-75FAD3C168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150000"/>
              </a:lnSpc>
            </a:pPr>
            <a:endParaRPr lang="en-US" dirty="0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0275"/>
            <a:fld id="{43C93ED1-A40F-4783-AAE8-AC9853BA2D25}" type="slidenum">
              <a:rPr lang="en-US" smtClean="0"/>
              <a:pPr defTabSz="930275"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62000" y="2057400"/>
            <a:ext cx="7772400" cy="11430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733800"/>
            <a:ext cx="7543800" cy="762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DCBB88D-6236-4695-8439-95D2462718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1B169-9E01-46AA-B881-25C3294210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76200"/>
            <a:ext cx="2133600" cy="6056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248400" cy="6056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8249B-334E-458C-927F-F41A557B86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76200"/>
            <a:ext cx="8534400" cy="6056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900F5-42ED-44A6-9E2F-9A394FE8E4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5344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295400" y="1905000"/>
            <a:ext cx="7659688" cy="422751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B9A0B-3EF6-43CA-ABFE-B2DF0F86BB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297E5-98D0-4843-BD9A-1BF43D8881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037A8-2BFA-47E6-B2D0-4C7D651BFF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05000"/>
            <a:ext cx="3752850" cy="422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0650" y="1905000"/>
            <a:ext cx="3754438" cy="4227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1FC48-8B7A-42B2-8B30-4DFBBA995A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A1781-E82C-4F38-A92C-0D6D7463AB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33E94-5C51-4E5D-8613-C6D12C13B9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E86AFD-D572-4E90-A6B6-3CD8C5795C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206BD-CC60-48E3-A6D9-764B5C2BB7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632BD-B303-4D4F-81EA-84D92C8C1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8534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905000"/>
            <a:ext cx="7659688" cy="422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0E1BEA0-DAC8-42AA-9CD3-E9DEFE3C3F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  <p:sldLayoutId id="2147483948" r:id="rId12"/>
    <p:sldLayoutId id="2147483949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 b="1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 b="1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 b="1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 b="1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400" b="1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400" b="1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400" b="1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4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tx2"/>
        </a:buClr>
        <a:buSzPct val="85000"/>
        <a:buChar char="•"/>
        <a:defRPr sz="4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lr>
          <a:schemeClr val="folHlink"/>
        </a:buClr>
        <a:buSzPct val="70000"/>
        <a:buChar char="•"/>
        <a:defRPr sz="3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lr>
          <a:schemeClr val="hlink"/>
        </a:buClr>
        <a:buSzPct val="85000"/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7"/>
          <p:cNvGraphicFramePr>
            <a:graphicFrameLocks noGrp="1"/>
          </p:cNvGraphicFramePr>
          <p:nvPr>
            <p:ph idx="1"/>
          </p:nvPr>
        </p:nvGraphicFramePr>
        <p:xfrm>
          <a:off x="0" y="101600"/>
          <a:ext cx="9144000" cy="675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6324601"/>
            <a:ext cx="25146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/>
              <a:t>1) Reported on TC-145.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292929"/>
      </a:dk1>
      <a:lt1>
        <a:srgbClr val="D5EEFF"/>
      </a:lt1>
      <a:dk2>
        <a:srgbClr val="053C6D"/>
      </a:dk2>
      <a:lt2>
        <a:srgbClr val="FFCC00"/>
      </a:lt2>
      <a:accent1>
        <a:srgbClr val="FFCC00"/>
      </a:accent1>
      <a:accent2>
        <a:srgbClr val="A50021"/>
      </a:accent2>
      <a:accent3>
        <a:srgbClr val="AAAFBA"/>
      </a:accent3>
      <a:accent4>
        <a:srgbClr val="B6CBDA"/>
      </a:accent4>
      <a:accent5>
        <a:srgbClr val="FFE2AA"/>
      </a:accent5>
      <a:accent6>
        <a:srgbClr val="95001D"/>
      </a:accent6>
      <a:hlink>
        <a:srgbClr val="00BA89"/>
      </a:hlink>
      <a:folHlink>
        <a:srgbClr val="FF5601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5101</TotalTime>
  <Words>43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Judicial Council of California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Mollie McPhee</dc:creator>
  <cp:lastModifiedBy>Administrative Office of the Courts</cp:lastModifiedBy>
  <cp:revision>284</cp:revision>
  <cp:lastPrinted>1601-01-01T00:00:00Z</cp:lastPrinted>
  <dcterms:created xsi:type="dcterms:W3CDTF">2003-04-08T23:31:28Z</dcterms:created>
  <dcterms:modified xsi:type="dcterms:W3CDTF">2011-11-08T20:41:24Z</dcterms:modified>
</cp:coreProperties>
</file>